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2404050" cy="43205400"/>
  <p:notesSz cx="6858000" cy="9144000"/>
  <p:defaultTextStyle>
    <a:defPPr>
      <a:defRPr lang="pt-BR"/>
    </a:defPPr>
    <a:lvl1pPr marL="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8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94602" autoAdjust="0"/>
  </p:normalViewPr>
  <p:slideViewPr>
    <p:cSldViewPr>
      <p:cViewPr varScale="1">
        <p:scale>
          <a:sx n="14" d="100"/>
          <a:sy n="14" d="100"/>
        </p:scale>
        <p:origin x="2604" y="120"/>
      </p:cViewPr>
      <p:guideLst>
        <p:guide orient="horz" pos="13608"/>
        <p:guide pos="102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30304" y="13421680"/>
            <a:ext cx="27543443" cy="926115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60608" y="24483060"/>
            <a:ext cx="22682835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4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64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254782" y="10901365"/>
            <a:ext cx="25833229" cy="23224902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43847" y="10901365"/>
            <a:ext cx="76970870" cy="23224902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41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66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9696" y="27763473"/>
            <a:ext cx="27543443" cy="8581073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59696" y="18312295"/>
            <a:ext cx="27543443" cy="9451178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6027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2054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4808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64108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4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43846" y="63507940"/>
            <a:ext cx="51402048" cy="179642453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685960" y="63507940"/>
            <a:ext cx="51402051" cy="179642453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8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203" y="1730219"/>
            <a:ext cx="29163645" cy="72009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0203" y="9671212"/>
            <a:ext cx="14317416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620203" y="13701713"/>
            <a:ext cx="14317416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6460809" y="9671212"/>
            <a:ext cx="14323040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6460809" y="13701713"/>
            <a:ext cx="14323040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91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24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40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204" y="1720215"/>
            <a:ext cx="10660709" cy="7320915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69083" y="1720218"/>
            <a:ext cx="18114764" cy="36874612"/>
          </a:xfrm>
        </p:spPr>
        <p:txBody>
          <a:bodyPr/>
          <a:lstStyle>
            <a:lvl1pPr>
              <a:defRPr sz="15100"/>
            </a:lvl1pPr>
            <a:lvl2pPr>
              <a:defRPr sz="13200"/>
            </a:lvl2pPr>
            <a:lvl3pPr>
              <a:defRPr sz="113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20204" y="9041133"/>
            <a:ext cx="10660709" cy="29553697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32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1421" y="30243780"/>
            <a:ext cx="19442430" cy="3570449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351421" y="3860483"/>
            <a:ext cx="19442430" cy="25923240"/>
          </a:xfrm>
        </p:spPr>
        <p:txBody>
          <a:bodyPr/>
          <a:lstStyle>
            <a:lvl1pPr marL="0" indent="0">
              <a:buNone/>
              <a:defRPr sz="15100"/>
            </a:lvl1pPr>
            <a:lvl2pPr marL="2160270" indent="0">
              <a:buNone/>
              <a:defRPr sz="13200"/>
            </a:lvl2pPr>
            <a:lvl3pPr marL="4320540" indent="0">
              <a:buNone/>
              <a:defRPr sz="11300"/>
            </a:lvl3pPr>
            <a:lvl4pPr marL="6480810" indent="0">
              <a:buNone/>
              <a:defRPr sz="9500"/>
            </a:lvl4pPr>
            <a:lvl5pPr marL="8641080" indent="0">
              <a:buNone/>
              <a:defRPr sz="9500"/>
            </a:lvl5pPr>
            <a:lvl6pPr marL="10801350" indent="0">
              <a:buNone/>
              <a:defRPr sz="9500"/>
            </a:lvl6pPr>
            <a:lvl7pPr marL="12961620" indent="0">
              <a:buNone/>
              <a:defRPr sz="9500"/>
            </a:lvl7pPr>
            <a:lvl8pPr marL="15121890" indent="0">
              <a:buNone/>
              <a:defRPr sz="9500"/>
            </a:lvl8pPr>
            <a:lvl9pPr marL="17282160" indent="0">
              <a:buNone/>
              <a:defRPr sz="9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51421" y="33814229"/>
            <a:ext cx="19442430" cy="5070631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62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620203" y="1730219"/>
            <a:ext cx="29163645" cy="720090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0203" y="10081263"/>
            <a:ext cx="29163645" cy="28513567"/>
          </a:xfrm>
          <a:prstGeom prst="rect">
            <a:avLst/>
          </a:prstGeom>
        </p:spPr>
        <p:txBody>
          <a:bodyPr vert="horz" lIns="432054" tIns="216027" rIns="432054" bIns="216027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620203" y="40045008"/>
            <a:ext cx="7560945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6573-5FD2-4F2F-9081-97826307F60B}" type="datetimeFigureOut">
              <a:rPr lang="pt-BR" smtClean="0"/>
              <a:t>14/12/2020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1071384" y="40045008"/>
            <a:ext cx="10261283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23222903" y="40045008"/>
            <a:ext cx="7560945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0275-A97C-400E-97CC-47B7DA5A4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37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20540" rtl="0" eaLnBrk="1" latinLnBrk="0" hangingPunct="1">
        <a:spcBef>
          <a:spcPct val="0"/>
        </a:spcBef>
        <a:buNone/>
        <a:defRPr sz="2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203" indent="-1620203" algn="l" defTabSz="4320540" rtl="0" eaLnBrk="1" latinLnBrk="0" hangingPunct="1">
        <a:spcBef>
          <a:spcPct val="20000"/>
        </a:spcBef>
        <a:buFont typeface="Arial" pitchFamily="34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439" indent="-1350169" algn="l" defTabSz="4320540" rtl="0" eaLnBrk="1" latinLnBrk="0" hangingPunct="1">
        <a:spcBef>
          <a:spcPct val="20000"/>
        </a:spcBef>
        <a:buFont typeface="Arial" pitchFamily="34" charset="0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7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45" indent="-1080135" algn="l" defTabSz="4320540" rtl="0" eaLnBrk="1" latinLnBrk="0" hangingPunct="1">
        <a:spcBef>
          <a:spcPct val="20000"/>
        </a:spcBef>
        <a:buFont typeface="Arial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15" indent="-1080135" algn="l" defTabSz="4320540" rtl="0" eaLnBrk="1" latinLnBrk="0" hangingPunct="1">
        <a:spcBef>
          <a:spcPct val="20000"/>
        </a:spcBef>
        <a:buFont typeface="Arial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8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5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2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29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">
              <a:schemeClr val="bg1">
                <a:lumMod val="85000"/>
                <a:alpha val="40000"/>
              </a:schemeClr>
            </a:gs>
            <a:gs pos="25000">
              <a:schemeClr val="bg2">
                <a:lumMod val="90000"/>
              </a:schemeClr>
            </a:gs>
            <a:gs pos="38000">
              <a:schemeClr val="bg2">
                <a:lumMod val="53000"/>
                <a:lumOff val="47000"/>
                <a:alpha val="84000"/>
              </a:schemeClr>
            </a:gs>
            <a:gs pos="66000">
              <a:schemeClr val="bg2"/>
            </a:gs>
            <a:gs pos="99000">
              <a:srgbClr val="C7AC4C"/>
            </a:gs>
            <a:gs pos="95000">
              <a:srgbClr val="E6DCAC"/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9" y="30243660"/>
            <a:ext cx="1684238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400826" y="2468896"/>
            <a:ext cx="21602399" cy="3188173"/>
          </a:xfrm>
          <a:prstGeom prst="rect">
            <a:avLst/>
          </a:prstGeom>
          <a:effectLst>
            <a:outerShdw dist="88900" dir="6600000" algn="tl" rotWithShape="0">
              <a:schemeClr val="accent6">
                <a:lumMod val="50000"/>
                <a:alpha val="39000"/>
              </a:schemeClr>
            </a:outerShdw>
          </a:effectLst>
        </p:spPr>
        <p:txBody>
          <a:bodyPr vert="horz" lIns="228413" tIns="114206" rIns="228413" bIns="114206" rtlCol="0" anchor="ctr">
            <a:noAutofit/>
          </a:bodyPr>
          <a:lstStyle>
            <a:lvl1pPr algn="ctr" defTabSz="2284125" rtl="0" eaLnBrk="1" latinLnBrk="0" hangingPunct="1">
              <a:spcBef>
                <a:spcPct val="0"/>
              </a:spcBef>
              <a:buNone/>
              <a:defRPr sz="11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 Comparative Analysis </a:t>
            </a:r>
            <a:r>
              <a:rPr lang="pt-BR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of the use of </a:t>
            </a:r>
            <a:br>
              <a:rPr lang="pt-BR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pt-BR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Five Transport Points </a:t>
            </a:r>
            <a:r>
              <a:rPr lang="pt-BR" altLang="ja-JP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ja-JP" altLang="pt-BR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五输穴</a:t>
            </a:r>
            <a:r>
              <a:rPr lang="pt-BR" altLang="ja-JP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)   </a:t>
            </a:r>
            <a:br>
              <a:rPr lang="pt-BR" altLang="ja-JP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pt-BR" sz="8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in Three </a:t>
            </a:r>
            <a:r>
              <a:rPr lang="pt-BR" sz="8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Classical </a:t>
            </a:r>
            <a:r>
              <a:rPr lang="pt-BR" sz="8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Acupuncture</a:t>
            </a:r>
            <a:r>
              <a:rPr lang="pt-BR" sz="8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8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Techniques</a:t>
            </a:r>
            <a:r>
              <a:rPr lang="pt-BR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</a:br>
            <a:endParaRPr lang="pt-BR" sz="8800" b="1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2382415" y="6192988"/>
            <a:ext cx="7636034" cy="2287417"/>
            <a:chOff x="2894984" y="10618991"/>
            <a:chExt cx="7636034" cy="228741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984" y="10618991"/>
              <a:ext cx="7636034" cy="2287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4698370" y="11338468"/>
              <a:ext cx="4127024" cy="5555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413" tIns="114206" rIns="228413" bIns="114206" spcCol="0" rtlCol="0" anchor="ctr"/>
            <a:lstStyle/>
            <a:p>
              <a:pPr algn="ctr" defTabSz="2284125"/>
              <a:r>
                <a:rPr lang="pt-BR" sz="3600" b="1" dirty="0">
                  <a:solidFill>
                    <a:srgbClr val="C0504D">
                      <a:lumMod val="50000"/>
                    </a:srgbClr>
                  </a:solidFill>
                </a:rPr>
                <a:t>INTRODUCTION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3208366" y="12097644"/>
            <a:ext cx="5981243" cy="2510534"/>
            <a:chOff x="27530315" y="6226440"/>
            <a:chExt cx="6760051" cy="202295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0315" y="6226440"/>
              <a:ext cx="6760051" cy="202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29788430" y="6864694"/>
              <a:ext cx="22438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 smtClean="0"/>
                <a:t>ANALYSIS</a:t>
              </a:r>
              <a:endParaRPr lang="pt-BR" sz="3600" b="1" dirty="0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5388222" y="31218379"/>
            <a:ext cx="1008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COMPARATIVE TABLE OF THE 3 TECHNIQUES</a:t>
            </a:r>
            <a:endParaRPr lang="pt-BR" sz="36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5" y="39319577"/>
            <a:ext cx="7645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" y="14073238"/>
            <a:ext cx="763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2520580" y="39960563"/>
            <a:ext cx="3068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/>
              <a:t>BIBLIOGRAPHY</a:t>
            </a:r>
            <a:endParaRPr lang="pt-BR" sz="36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8940501" y="5122637"/>
            <a:ext cx="14617624" cy="1523304"/>
          </a:xfrm>
          <a:prstGeom prst="rect">
            <a:avLst/>
          </a:prstGeom>
          <a:noFill/>
        </p:spPr>
        <p:txBody>
          <a:bodyPr wrap="square" lIns="228413" tIns="114206" rIns="228413" bIns="114206" rtlCol="0">
            <a:spAutoFit/>
          </a:bodyPr>
          <a:lstStyle/>
          <a:p>
            <a:pPr algn="ctr" defTabSz="2284125"/>
            <a:r>
              <a:rPr lang="pt-BR" sz="3600" b="1" dirty="0">
                <a:solidFill>
                  <a:srgbClr val="C0504D">
                    <a:lumMod val="50000"/>
                  </a:srgbClr>
                </a:solidFill>
              </a:rPr>
              <a:t>Ferreira Medeiros </a:t>
            </a:r>
            <a:r>
              <a:rPr lang="pt-BR" sz="3600" b="1" dirty="0" err="1">
                <a:solidFill>
                  <a:srgbClr val="C0504D">
                    <a:lumMod val="50000"/>
                  </a:srgbClr>
                </a:solidFill>
              </a:rPr>
              <a:t>Ephraim</a:t>
            </a:r>
            <a:r>
              <a:rPr lang="pt-BR" sz="36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pt-BR" sz="3600" b="1" baseline="30000" dirty="0">
                <a:solidFill>
                  <a:srgbClr val="C0504D">
                    <a:lumMod val="50000"/>
                  </a:srgbClr>
                </a:solidFill>
              </a:rPr>
              <a:t>1</a:t>
            </a:r>
            <a:r>
              <a:rPr lang="pt-BR" sz="3600" b="1" dirty="0">
                <a:solidFill>
                  <a:srgbClr val="C0504D">
                    <a:lumMod val="50000"/>
                  </a:srgbClr>
                </a:solidFill>
              </a:rPr>
              <a:t>; Andrada Luiz </a:t>
            </a:r>
            <a:r>
              <a:rPr lang="pt-BR" sz="3600" b="1" baseline="30000" dirty="0">
                <a:solidFill>
                  <a:srgbClr val="C0504D">
                    <a:lumMod val="50000"/>
                  </a:srgbClr>
                </a:solidFill>
              </a:rPr>
              <a:t>2</a:t>
            </a:r>
          </a:p>
          <a:p>
            <a:pPr algn="ctr" defTabSz="2284125"/>
            <a:r>
              <a:rPr lang="pt-BR" sz="2400" b="1" dirty="0">
                <a:solidFill>
                  <a:srgbClr val="C0504D">
                    <a:lumMod val="50000"/>
                  </a:srgbClr>
                </a:solidFill>
              </a:rPr>
              <a:t>1 CEATA Acupuncture, Shiatsu and Alternative Therapies Study Center – São Paulo – Brazil</a:t>
            </a:r>
          </a:p>
          <a:p>
            <a:pPr algn="ctr" defTabSz="2284125"/>
            <a:r>
              <a:rPr lang="pt-BR" sz="2400" b="1" dirty="0">
                <a:solidFill>
                  <a:srgbClr val="C0504D">
                    <a:lumMod val="50000"/>
                  </a:srgbClr>
                </a:solidFill>
              </a:rPr>
              <a:t>2 CASTA Acupuncture, Shiatsu and Alternative Therapies Study Center – Niterói - Brazil</a:t>
            </a:r>
            <a:endParaRPr lang="pt-BR" sz="3600" b="1" dirty="0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38478" y="7347930"/>
            <a:ext cx="15664633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77768"/>
            <a:r>
              <a:rPr lang="pt-BR" sz="6600" b="1" dirty="0">
                <a:solidFill>
                  <a:srgbClr val="F79646">
                    <a:lumMod val="50000"/>
                  </a:srgbClr>
                </a:solidFill>
              </a:rPr>
              <a:t>T</a:t>
            </a:r>
            <a:r>
              <a:rPr lang="pt-BR" sz="3600" dirty="0">
                <a:solidFill>
                  <a:prstClr val="black"/>
                </a:solidFill>
              </a:rPr>
              <a:t>he </a:t>
            </a:r>
            <a:r>
              <a:rPr lang="pt-BR" sz="3600" dirty="0" err="1">
                <a:solidFill>
                  <a:prstClr val="black"/>
                </a:solidFill>
              </a:rPr>
              <a:t>category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Five </a:t>
            </a:r>
            <a:r>
              <a:rPr lang="pt-BR" sz="3600" dirty="0" err="1">
                <a:solidFill>
                  <a:prstClr val="black"/>
                </a:solidFill>
              </a:rPr>
              <a:t>Transport</a:t>
            </a:r>
            <a:r>
              <a:rPr lang="pt-BR" sz="3600" dirty="0">
                <a:solidFill>
                  <a:prstClr val="black"/>
                </a:solidFill>
              </a:rPr>
              <a:t> Points (</a:t>
            </a:r>
            <a:r>
              <a:rPr lang="ja-JP" altLang="pt-BR" sz="3600" dirty="0">
                <a:solidFill>
                  <a:prstClr val="black"/>
                </a:solidFill>
              </a:rPr>
              <a:t>五输穴 </a:t>
            </a:r>
            <a:r>
              <a:rPr lang="pt-BR" sz="3600" dirty="0">
                <a:solidFill>
                  <a:prstClr val="black"/>
                </a:solidFill>
              </a:rPr>
              <a:t>Wu </a:t>
            </a:r>
            <a:r>
              <a:rPr lang="pt-BR" sz="3600" dirty="0" err="1">
                <a:solidFill>
                  <a:prstClr val="black"/>
                </a:solidFill>
              </a:rPr>
              <a:t>Shu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Xue</a:t>
            </a:r>
            <a:r>
              <a:rPr lang="pt-BR" sz="3600" dirty="0">
                <a:solidFill>
                  <a:prstClr val="black"/>
                </a:solidFill>
              </a:rPr>
              <a:t>) </a:t>
            </a:r>
            <a:r>
              <a:rPr lang="pt-BR" sz="3600" dirty="0" err="1">
                <a:solidFill>
                  <a:prstClr val="black"/>
                </a:solidFill>
              </a:rPr>
              <a:t>has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been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used</a:t>
            </a:r>
            <a:r>
              <a:rPr lang="pt-BR" sz="3600" dirty="0">
                <a:solidFill>
                  <a:prstClr val="black"/>
                </a:solidFill>
              </a:rPr>
              <a:t> in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construction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design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distinct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acupuncture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treatment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methods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throughout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history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that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emerged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from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different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interpretations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the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fundamental  </a:t>
            </a:r>
            <a:r>
              <a:rPr lang="pt-BR" sz="3600" dirty="0" err="1">
                <a:solidFill>
                  <a:prstClr val="black"/>
                </a:solidFill>
              </a:rPr>
              <a:t>theories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ja-JP" altLang="pt-BR" sz="3600" dirty="0" smtClean="0">
                <a:solidFill>
                  <a:prstClr val="black"/>
                </a:solidFill>
              </a:rPr>
              <a:t>黄</a:t>
            </a:r>
            <a:r>
              <a:rPr lang="ja-JP" altLang="pt-BR" sz="3600" dirty="0">
                <a:solidFill>
                  <a:prstClr val="black"/>
                </a:solidFill>
              </a:rPr>
              <a:t>帝内经 </a:t>
            </a:r>
            <a:r>
              <a:rPr lang="pt-BR" altLang="ja-JP" sz="3600" dirty="0">
                <a:solidFill>
                  <a:prstClr val="black"/>
                </a:solidFill>
              </a:rPr>
              <a:t>- </a:t>
            </a:r>
            <a:r>
              <a:rPr lang="pt-BR" sz="3600" dirty="0" err="1">
                <a:solidFill>
                  <a:prstClr val="black"/>
                </a:solidFill>
              </a:rPr>
              <a:t>Huangdi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Neijing</a:t>
            </a:r>
            <a:r>
              <a:rPr lang="pt-BR" sz="3600" dirty="0">
                <a:solidFill>
                  <a:prstClr val="black"/>
                </a:solidFill>
              </a:rPr>
              <a:t>》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The </a:t>
            </a:r>
            <a:r>
              <a:rPr lang="pt-BR" sz="3600" dirty="0" err="1" smtClean="0">
                <a:solidFill>
                  <a:prstClr val="black"/>
                </a:solidFill>
              </a:rPr>
              <a:t>Yellow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Emperor‘s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>
                <a:solidFill>
                  <a:prstClr val="black"/>
                </a:solidFill>
              </a:rPr>
              <a:t>Canon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81Difficult </a:t>
            </a:r>
            <a:r>
              <a:rPr lang="pt-BR" sz="3600" dirty="0" err="1">
                <a:solidFill>
                  <a:prstClr val="black"/>
                </a:solidFill>
              </a:rPr>
              <a:t>Issues</a:t>
            </a:r>
            <a:r>
              <a:rPr lang="pt-BR" sz="3600" dirty="0">
                <a:solidFill>
                  <a:prstClr val="black"/>
                </a:solidFill>
              </a:rPr>
              <a:t> 《</a:t>
            </a:r>
            <a:r>
              <a:rPr lang="ja-JP" altLang="pt-BR" sz="3600" dirty="0">
                <a:solidFill>
                  <a:prstClr val="black"/>
                </a:solidFill>
              </a:rPr>
              <a:t>黄帝八十一难经 </a:t>
            </a:r>
            <a:r>
              <a:rPr lang="pt-BR" sz="3600" dirty="0" err="1" smtClean="0">
                <a:solidFill>
                  <a:prstClr val="black"/>
                </a:solidFill>
              </a:rPr>
              <a:t>Huangdi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Bashiyi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NanJing</a:t>
            </a:r>
            <a:r>
              <a:rPr lang="pt-BR" sz="3600" dirty="0" smtClean="0">
                <a:solidFill>
                  <a:prstClr val="black"/>
                </a:solidFill>
              </a:rPr>
              <a:t>》.</a:t>
            </a:r>
            <a:r>
              <a:rPr lang="pt-BR" sz="3600" dirty="0" err="1" smtClean="0">
                <a:solidFill>
                  <a:prstClr val="black"/>
                </a:solidFill>
              </a:rPr>
              <a:t>Chapter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1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Ling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Shu</a:t>
            </a:r>
            <a:r>
              <a:rPr lang="pt-BR" sz="3600" dirty="0">
                <a:solidFill>
                  <a:prstClr val="black"/>
                </a:solidFill>
              </a:rPr>
              <a:t> (</a:t>
            </a:r>
            <a:r>
              <a:rPr lang="ja-JP" altLang="pt-BR" sz="3600" dirty="0">
                <a:solidFill>
                  <a:prstClr val="black"/>
                </a:solidFill>
              </a:rPr>
              <a:t>灵枢经</a:t>
            </a:r>
            <a:r>
              <a:rPr lang="pt-BR" altLang="ja-JP" sz="3600" dirty="0">
                <a:solidFill>
                  <a:prstClr val="black"/>
                </a:solidFill>
              </a:rPr>
              <a:t>-</a:t>
            </a:r>
            <a:r>
              <a:rPr lang="ja-JP" altLang="pt-BR" sz="3600" dirty="0">
                <a:solidFill>
                  <a:prstClr val="black"/>
                </a:solidFill>
              </a:rPr>
              <a:t>九针十二原 </a:t>
            </a:r>
            <a:r>
              <a:rPr lang="pt-BR" altLang="ja-JP" sz="3600" dirty="0">
                <a:solidFill>
                  <a:prstClr val="black"/>
                </a:solidFill>
              </a:rPr>
              <a:t>) </a:t>
            </a:r>
            <a:r>
              <a:rPr lang="pt-BR" altLang="ja-JP" sz="3600" dirty="0" smtClean="0">
                <a:solidFill>
                  <a:prstClr val="black"/>
                </a:solidFill>
              </a:rPr>
              <a:t>d</a:t>
            </a:r>
            <a:r>
              <a:rPr lang="pt-BR" sz="3600" dirty="0" smtClean="0">
                <a:solidFill>
                  <a:prstClr val="black"/>
                </a:solidFill>
              </a:rPr>
              <a:t>efines</a:t>
            </a: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the Five </a:t>
            </a:r>
            <a:r>
              <a:rPr lang="pt-BR" sz="3600" dirty="0" err="1" smtClean="0">
                <a:solidFill>
                  <a:prstClr val="black"/>
                </a:solidFill>
              </a:rPr>
              <a:t>Transport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>
                <a:solidFill>
                  <a:prstClr val="black"/>
                </a:solidFill>
              </a:rPr>
              <a:t>Points </a:t>
            </a:r>
            <a:r>
              <a:rPr lang="pt-BR" sz="3600" dirty="0" err="1" smtClean="0">
                <a:solidFill>
                  <a:prstClr val="black"/>
                </a:solidFill>
              </a:rPr>
              <a:t>and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correlates </a:t>
            </a:r>
            <a:r>
              <a:rPr lang="pt-BR" sz="3600" dirty="0" err="1">
                <a:solidFill>
                  <a:prstClr val="black"/>
                </a:solidFill>
              </a:rPr>
              <a:t>them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to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Zang</a:t>
            </a:r>
            <a:r>
              <a:rPr lang="pt-BR" sz="3600" dirty="0">
                <a:solidFill>
                  <a:prstClr val="black"/>
                </a:solidFill>
              </a:rPr>
              <a:t> Fu </a:t>
            </a:r>
            <a:r>
              <a:rPr lang="pt-BR" sz="3600" dirty="0" err="1" smtClean="0">
                <a:solidFill>
                  <a:prstClr val="black"/>
                </a:solidFill>
              </a:rPr>
              <a:t>organs</a:t>
            </a:r>
            <a:r>
              <a:rPr lang="pt-BR" sz="3600" dirty="0" smtClean="0">
                <a:solidFill>
                  <a:prstClr val="black"/>
                </a:solidFill>
              </a:rPr>
              <a:t>.</a:t>
            </a:r>
          </a:p>
          <a:p>
            <a:pPr defTabSz="2777768"/>
            <a:r>
              <a:rPr lang="pt-BR" sz="3600" dirty="0" err="1" smtClean="0">
                <a:solidFill>
                  <a:prstClr val="black"/>
                </a:solidFill>
              </a:rPr>
              <a:t>Chapter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2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Ling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Shu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>
                <a:solidFill>
                  <a:prstClr val="black"/>
                </a:solidFill>
              </a:rPr>
              <a:t>(</a:t>
            </a:r>
            <a:r>
              <a:rPr lang="ja-JP" altLang="pt-BR" sz="3600" dirty="0">
                <a:solidFill>
                  <a:prstClr val="black"/>
                </a:solidFill>
              </a:rPr>
              <a:t>灵枢经</a:t>
            </a:r>
            <a:r>
              <a:rPr lang="pt-BR" altLang="ja-JP" sz="3600" dirty="0">
                <a:solidFill>
                  <a:prstClr val="black"/>
                </a:solidFill>
              </a:rPr>
              <a:t>-</a:t>
            </a:r>
            <a:r>
              <a:rPr lang="ja-JP" altLang="pt-BR" sz="3600" dirty="0">
                <a:solidFill>
                  <a:prstClr val="black"/>
                </a:solidFill>
              </a:rPr>
              <a:t>本输</a:t>
            </a:r>
            <a:r>
              <a:rPr lang="pt-BR" altLang="ja-JP" sz="3600" dirty="0">
                <a:solidFill>
                  <a:prstClr val="black"/>
                </a:solidFill>
              </a:rPr>
              <a:t>) </a:t>
            </a:r>
            <a:r>
              <a:rPr lang="pt-BR" sz="3600" dirty="0" err="1">
                <a:solidFill>
                  <a:prstClr val="black"/>
                </a:solidFill>
              </a:rPr>
              <a:t>Discusses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particular </a:t>
            </a:r>
            <a:r>
              <a:rPr lang="pt-BR" sz="3600" dirty="0" err="1" smtClean="0">
                <a:solidFill>
                  <a:prstClr val="black"/>
                </a:solidFill>
              </a:rPr>
              <a:t>relationship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between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Five  </a:t>
            </a:r>
            <a:r>
              <a:rPr lang="pt-BR" sz="3600" dirty="0" err="1">
                <a:solidFill>
                  <a:prstClr val="black"/>
                </a:solidFill>
              </a:rPr>
              <a:t>Transport</a:t>
            </a:r>
            <a:r>
              <a:rPr lang="pt-BR" sz="3600" dirty="0">
                <a:solidFill>
                  <a:prstClr val="black"/>
                </a:solidFill>
              </a:rPr>
              <a:t> Points </a:t>
            </a:r>
            <a:r>
              <a:rPr lang="pt-BR" sz="3600" dirty="0" err="1">
                <a:solidFill>
                  <a:prstClr val="black"/>
                </a:solidFill>
              </a:rPr>
              <a:t>with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each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Zang</a:t>
            </a:r>
            <a:r>
              <a:rPr lang="pt-BR" sz="3600" dirty="0">
                <a:solidFill>
                  <a:prstClr val="black"/>
                </a:solidFill>
              </a:rPr>
              <a:t> Fu </a:t>
            </a:r>
            <a:r>
              <a:rPr lang="pt-BR" sz="3600" dirty="0" err="1">
                <a:solidFill>
                  <a:prstClr val="black"/>
                </a:solidFill>
              </a:rPr>
              <a:t>organs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also</a:t>
            </a:r>
            <a:r>
              <a:rPr lang="pt-BR" sz="3600" dirty="0" smtClean="0">
                <a:solidFill>
                  <a:prstClr val="black"/>
                </a:solidFill>
              </a:rPr>
              <a:t> correlates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Jing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(</a:t>
            </a:r>
            <a:r>
              <a:rPr lang="ja-JP" altLang="pt-BR" sz="3600" dirty="0">
                <a:solidFill>
                  <a:prstClr val="black"/>
                </a:solidFill>
              </a:rPr>
              <a:t>井</a:t>
            </a:r>
            <a:r>
              <a:rPr lang="pt-BR" altLang="ja-JP" sz="3600" dirty="0">
                <a:solidFill>
                  <a:prstClr val="black"/>
                </a:solidFill>
              </a:rPr>
              <a:t>) </a:t>
            </a:r>
            <a:r>
              <a:rPr lang="pt-BR" sz="3600" dirty="0">
                <a:solidFill>
                  <a:prstClr val="black"/>
                </a:solidFill>
              </a:rPr>
              <a:t>points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channels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with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Five </a:t>
            </a:r>
            <a:r>
              <a:rPr lang="pt-BR" sz="3600" dirty="0" err="1">
                <a:solidFill>
                  <a:prstClr val="black"/>
                </a:solidFill>
              </a:rPr>
              <a:t>Movements</a:t>
            </a:r>
            <a:r>
              <a:rPr lang="pt-BR" sz="3600" dirty="0" smtClean="0">
                <a:solidFill>
                  <a:prstClr val="black"/>
                </a:solidFill>
              </a:rPr>
              <a:t>/</a:t>
            </a:r>
          </a:p>
          <a:p>
            <a:pPr defTabSz="2777768"/>
            <a:r>
              <a:rPr lang="pt-BR" sz="3600" dirty="0" err="1" smtClean="0">
                <a:solidFill>
                  <a:prstClr val="black"/>
                </a:solidFill>
              </a:rPr>
              <a:t>Elements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(</a:t>
            </a:r>
            <a:r>
              <a:rPr lang="ja-JP" altLang="pt-BR" sz="3600" dirty="0">
                <a:solidFill>
                  <a:prstClr val="black"/>
                </a:solidFill>
              </a:rPr>
              <a:t>五行</a:t>
            </a:r>
            <a:r>
              <a:rPr lang="pt-BR" altLang="ja-JP" sz="3600" dirty="0" smtClean="0">
                <a:solidFill>
                  <a:prstClr val="black"/>
                </a:solidFill>
              </a:rPr>
              <a:t>)  </a:t>
            </a:r>
            <a:r>
              <a:rPr lang="pt-BR" altLang="ja-JP" sz="3600" dirty="0" err="1" smtClean="0">
                <a:solidFill>
                  <a:prstClr val="black"/>
                </a:solidFill>
              </a:rPr>
              <a:t>Chapter</a:t>
            </a:r>
            <a:r>
              <a:rPr lang="pt-BR" altLang="ja-JP" sz="3600" dirty="0" smtClean="0">
                <a:solidFill>
                  <a:prstClr val="black"/>
                </a:solidFill>
              </a:rPr>
              <a:t> 44  </a:t>
            </a:r>
            <a:r>
              <a:rPr lang="pt-BR" altLang="ja-JP" sz="3600" dirty="0" err="1" smtClean="0">
                <a:solidFill>
                  <a:prstClr val="black"/>
                </a:solidFill>
              </a:rPr>
              <a:t>of</a:t>
            </a:r>
            <a:r>
              <a:rPr lang="pt-BR" altLang="ja-JP" sz="3600" dirty="0" smtClean="0">
                <a:solidFill>
                  <a:prstClr val="black"/>
                </a:solidFill>
              </a:rPr>
              <a:t> </a:t>
            </a:r>
            <a:r>
              <a:rPr lang="pt-BR" altLang="ja-JP" sz="3600" dirty="0" err="1" smtClean="0">
                <a:solidFill>
                  <a:prstClr val="black"/>
                </a:solidFill>
              </a:rPr>
              <a:t>Ling</a:t>
            </a:r>
            <a:r>
              <a:rPr lang="pt-BR" altLang="ja-JP" sz="3600" dirty="0" smtClean="0">
                <a:solidFill>
                  <a:prstClr val="black"/>
                </a:solidFill>
              </a:rPr>
              <a:t> </a:t>
            </a:r>
            <a:r>
              <a:rPr lang="pt-BR" altLang="ja-JP" sz="3600" dirty="0" err="1" smtClean="0">
                <a:solidFill>
                  <a:prstClr val="black"/>
                </a:solidFill>
              </a:rPr>
              <a:t>Shu</a:t>
            </a:r>
            <a:r>
              <a:rPr lang="pt-BR" altLang="ja-JP" sz="3600" dirty="0" smtClean="0">
                <a:solidFill>
                  <a:prstClr val="black"/>
                </a:solidFill>
              </a:rPr>
              <a:t> </a:t>
            </a:r>
            <a:r>
              <a:rPr lang="pt-BR" altLang="ja-JP" sz="3200" dirty="0" smtClean="0">
                <a:solidFill>
                  <a:prstClr val="black"/>
                </a:solidFill>
              </a:rPr>
              <a:t>(</a:t>
            </a:r>
            <a:r>
              <a:rPr lang="ja-JP" altLang="pt-BR" sz="3200" dirty="0" smtClean="0">
                <a:solidFill>
                  <a:prstClr val="black"/>
                </a:solidFill>
              </a:rPr>
              <a:t>灵枢经</a:t>
            </a:r>
            <a:r>
              <a:rPr lang="pt-BR" altLang="ja-JP" sz="3200" dirty="0" smtClean="0">
                <a:solidFill>
                  <a:prstClr val="black"/>
                </a:solidFill>
              </a:rPr>
              <a:t>- </a:t>
            </a:r>
            <a:r>
              <a:rPr lang="ja-JP" altLang="pt-BR" sz="3200" dirty="0" smtClean="0">
                <a:solidFill>
                  <a:prstClr val="black"/>
                </a:solidFill>
              </a:rPr>
              <a:t>顺气一日分为四时</a:t>
            </a:r>
            <a:r>
              <a:rPr lang="pt-BR" altLang="ja-JP" sz="3200" dirty="0" smtClean="0">
                <a:solidFill>
                  <a:prstClr val="black"/>
                </a:solidFill>
              </a:rPr>
              <a:t>)</a:t>
            </a:r>
            <a:endParaRPr lang="pt-BR" altLang="ja-JP" sz="3600" dirty="0">
              <a:solidFill>
                <a:prstClr val="black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6778089" y="7683598"/>
            <a:ext cx="1569774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777768"/>
            <a:r>
              <a:rPr lang="en-US" sz="3600" dirty="0">
                <a:solidFill>
                  <a:prstClr val="black"/>
                </a:solidFill>
              </a:rPr>
              <a:t>defines the function of the Five </a:t>
            </a:r>
            <a:r>
              <a:rPr lang="pt-BR" sz="3600" dirty="0" err="1" smtClean="0">
                <a:solidFill>
                  <a:prstClr val="black"/>
                </a:solidFill>
              </a:rPr>
              <a:t>Transport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Points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also</a:t>
            </a:r>
            <a:r>
              <a:rPr lang="pt-BR" sz="3600" dirty="0">
                <a:solidFill>
                  <a:prstClr val="black"/>
                </a:solidFill>
              </a:rPr>
              <a:t> defines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correlation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             </a:t>
            </a:r>
            <a:r>
              <a:rPr lang="pt-BR" sz="3600" dirty="0" err="1">
                <a:solidFill>
                  <a:prstClr val="black"/>
                </a:solidFill>
              </a:rPr>
              <a:t>between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Twenty</a:t>
            </a:r>
            <a:r>
              <a:rPr lang="pt-BR" sz="3600" dirty="0">
                <a:solidFill>
                  <a:prstClr val="black"/>
                </a:solidFill>
              </a:rPr>
              <a:t> Five </a:t>
            </a:r>
            <a:r>
              <a:rPr lang="pt-BR" sz="3600" dirty="0" err="1">
                <a:solidFill>
                  <a:prstClr val="black"/>
                </a:solidFill>
              </a:rPr>
              <a:t>Transport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>
                <a:solidFill>
                  <a:prstClr val="black"/>
                </a:solidFill>
              </a:rPr>
              <a:t>Points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Five </a:t>
            </a:r>
            <a:r>
              <a:rPr lang="pt-BR" sz="3600" dirty="0" err="1" smtClean="0">
                <a:solidFill>
                  <a:prstClr val="black"/>
                </a:solidFill>
              </a:rPr>
              <a:t>Seasons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the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               </a:t>
            </a:r>
            <a:r>
              <a:rPr lang="pt-BR" sz="3600" dirty="0" err="1">
                <a:solidFill>
                  <a:prstClr val="black"/>
                </a:solidFill>
              </a:rPr>
              <a:t>year</a:t>
            </a:r>
            <a:r>
              <a:rPr lang="pt-BR" sz="3600" dirty="0" smtClean="0">
                <a:solidFill>
                  <a:prstClr val="black"/>
                </a:solidFill>
              </a:rPr>
              <a:t>.    </a:t>
            </a:r>
            <a:r>
              <a:rPr lang="pt-BR" sz="3600" dirty="0">
                <a:solidFill>
                  <a:prstClr val="black"/>
                </a:solidFill>
              </a:rPr>
              <a:t>The </a:t>
            </a:r>
            <a:r>
              <a:rPr lang="pt-BR" sz="3600" dirty="0" err="1">
                <a:solidFill>
                  <a:prstClr val="black"/>
                </a:solidFill>
              </a:rPr>
              <a:t>Issues</a:t>
            </a:r>
            <a:r>
              <a:rPr lang="pt-BR" sz="3600" dirty="0">
                <a:solidFill>
                  <a:prstClr val="black"/>
                </a:solidFill>
              </a:rPr>
              <a:t> 64, 65, 66, 74 </a:t>
            </a:r>
            <a:r>
              <a:rPr lang="pt-BR" sz="3600" dirty="0" err="1">
                <a:solidFill>
                  <a:prstClr val="black"/>
                </a:solidFill>
              </a:rPr>
              <a:t>of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The </a:t>
            </a:r>
            <a:r>
              <a:rPr lang="pt-BR" sz="3600" dirty="0" err="1">
                <a:solidFill>
                  <a:prstClr val="black"/>
                </a:solidFill>
              </a:rPr>
              <a:t>Yellow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 err="1" smtClean="0">
                <a:solidFill>
                  <a:prstClr val="black"/>
                </a:solidFill>
              </a:rPr>
              <a:t>Emperor‘s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Canon </a:t>
            </a:r>
            <a:r>
              <a:rPr lang="pt-BR" sz="3600" dirty="0" err="1" smtClean="0">
                <a:solidFill>
                  <a:prstClr val="black"/>
                </a:solidFill>
              </a:rPr>
              <a:t>of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               81  </a:t>
            </a:r>
            <a:r>
              <a:rPr lang="pt-BR" sz="3600" dirty="0" err="1">
                <a:solidFill>
                  <a:prstClr val="black"/>
                </a:solidFill>
              </a:rPr>
              <a:t>Difficult</a:t>
            </a:r>
            <a:r>
              <a:rPr lang="pt-BR" sz="3600" dirty="0">
                <a:solidFill>
                  <a:prstClr val="black"/>
                </a:solidFill>
              </a:rPr>
              <a:t>  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Issues</a:t>
            </a:r>
            <a:r>
              <a:rPr lang="pt-BR" sz="3600" dirty="0">
                <a:solidFill>
                  <a:prstClr val="black"/>
                </a:solidFill>
              </a:rPr>
              <a:t> 《</a:t>
            </a:r>
            <a:r>
              <a:rPr lang="ja-JP" altLang="pt-BR" sz="3600" dirty="0">
                <a:solidFill>
                  <a:prstClr val="black"/>
                </a:solidFill>
              </a:rPr>
              <a:t>黄帝八十一难经 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Huangdi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Bashiyi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NanJing</a:t>
            </a:r>
            <a:r>
              <a:rPr lang="pt-BR" sz="3600" dirty="0" smtClean="0">
                <a:solidFill>
                  <a:prstClr val="black"/>
                </a:solidFill>
              </a:rPr>
              <a:t>》</a:t>
            </a:r>
          </a:p>
          <a:p>
            <a:pPr defTabSz="2777768"/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                  define </a:t>
            </a:r>
            <a:r>
              <a:rPr lang="pt-BR" sz="3600" dirty="0" err="1" smtClean="0">
                <a:solidFill>
                  <a:prstClr val="black"/>
                </a:solidFill>
              </a:rPr>
              <a:t>the</a:t>
            </a:r>
            <a:r>
              <a:rPr lang="pt-BR" sz="3600" dirty="0" smtClean="0">
                <a:solidFill>
                  <a:prstClr val="black"/>
                </a:solidFill>
              </a:rPr>
              <a:t>   </a:t>
            </a:r>
            <a:r>
              <a:rPr lang="pt-BR" sz="3600" dirty="0" err="1" smtClean="0">
                <a:solidFill>
                  <a:prstClr val="black"/>
                </a:solidFill>
              </a:rPr>
              <a:t>correlation</a:t>
            </a:r>
            <a:r>
              <a:rPr lang="pt-BR" sz="3600" dirty="0" smtClean="0">
                <a:solidFill>
                  <a:prstClr val="black"/>
                </a:solidFill>
              </a:rPr>
              <a:t>   </a:t>
            </a:r>
            <a:r>
              <a:rPr lang="pt-BR" sz="3600" dirty="0" err="1">
                <a:solidFill>
                  <a:prstClr val="black"/>
                </a:solidFill>
              </a:rPr>
              <a:t>between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the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Five  </a:t>
            </a:r>
            <a:r>
              <a:rPr lang="pt-BR" sz="3600" dirty="0" err="1" smtClean="0">
                <a:solidFill>
                  <a:prstClr val="black"/>
                </a:solidFill>
              </a:rPr>
              <a:t>Transport</a:t>
            </a:r>
            <a:r>
              <a:rPr lang="pt-BR" sz="3600" dirty="0" smtClean="0">
                <a:solidFill>
                  <a:prstClr val="black"/>
                </a:solidFill>
              </a:rPr>
              <a:t>  </a:t>
            </a:r>
            <a:r>
              <a:rPr lang="pt-BR" sz="3600" dirty="0">
                <a:solidFill>
                  <a:prstClr val="black"/>
                </a:solidFill>
              </a:rPr>
              <a:t>Points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the</a:t>
            </a:r>
            <a:endParaRPr lang="pt-BR" sz="3600" dirty="0" smtClean="0">
              <a:solidFill>
                <a:prstClr val="black"/>
              </a:solidFill>
            </a:endParaRPr>
          </a:p>
          <a:p>
            <a:pPr defTabSz="2777768"/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               </a:t>
            </a:r>
            <a:r>
              <a:rPr lang="pt-BR" sz="3600" dirty="0">
                <a:solidFill>
                  <a:prstClr val="black"/>
                </a:solidFill>
              </a:rPr>
              <a:t>Five 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</a:rPr>
              <a:t>Elements</a:t>
            </a:r>
            <a:r>
              <a:rPr lang="pt-BR" sz="3600" dirty="0">
                <a:solidFill>
                  <a:prstClr val="black"/>
                </a:solidFill>
              </a:rPr>
              <a:t>, </a:t>
            </a:r>
            <a:r>
              <a:rPr lang="pt-BR" sz="3600" dirty="0" err="1">
                <a:solidFill>
                  <a:prstClr val="black"/>
                </a:solidFill>
              </a:rPr>
              <a:t>seasons</a:t>
            </a:r>
            <a:r>
              <a:rPr lang="pt-BR" sz="3600" dirty="0">
                <a:solidFill>
                  <a:prstClr val="black"/>
                </a:solidFill>
              </a:rPr>
              <a:t>, </a:t>
            </a:r>
            <a:r>
              <a:rPr lang="pt-BR" sz="3600" dirty="0" err="1">
                <a:solidFill>
                  <a:prstClr val="black"/>
                </a:solidFill>
              </a:rPr>
              <a:t>directions</a:t>
            </a:r>
            <a:r>
              <a:rPr lang="pt-BR" sz="3600" dirty="0">
                <a:solidFill>
                  <a:prstClr val="black"/>
                </a:solidFill>
              </a:rPr>
              <a:t>, etc. 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                   </a:t>
            </a:r>
            <a:r>
              <a:rPr lang="pt-BR" sz="3600" dirty="0" err="1" smtClean="0">
                <a:solidFill>
                  <a:prstClr val="black"/>
                </a:solidFill>
              </a:rPr>
              <a:t>Example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: </a:t>
            </a:r>
            <a:r>
              <a:rPr lang="pt-BR" sz="3600" dirty="0" err="1">
                <a:solidFill>
                  <a:prstClr val="black"/>
                </a:solidFill>
              </a:rPr>
              <a:t>Issue</a:t>
            </a:r>
            <a:r>
              <a:rPr lang="pt-BR" sz="3600" dirty="0">
                <a:solidFill>
                  <a:prstClr val="black"/>
                </a:solidFill>
              </a:rPr>
              <a:t> 64 </a:t>
            </a:r>
            <a:r>
              <a:rPr lang="pt-BR" sz="2800" dirty="0" smtClean="0">
                <a:solidFill>
                  <a:prstClr val="black"/>
                </a:solidFill>
              </a:rPr>
              <a:t>:</a:t>
            </a:r>
          </a:p>
          <a:p>
            <a:pPr defTabSz="2777768"/>
            <a:r>
              <a:rPr lang="pt-BR" sz="2800" dirty="0" smtClean="0">
                <a:solidFill>
                  <a:prstClr val="black"/>
                </a:solidFill>
              </a:rPr>
              <a:t>                 </a:t>
            </a:r>
            <a:r>
              <a:rPr lang="ja-JP" altLang="pt-BR" sz="2800" dirty="0" smtClean="0">
                <a:solidFill>
                  <a:prstClr val="black"/>
                </a:solidFill>
              </a:rPr>
              <a:t>六</a:t>
            </a:r>
            <a:r>
              <a:rPr lang="ja-JP" altLang="pt-BR" sz="2800" dirty="0">
                <a:solidFill>
                  <a:prstClr val="black"/>
                </a:solidFill>
              </a:rPr>
              <a:t>十四难曰 “ 阴井木，阳井金，阴荥火，阳兴水，阴输</a:t>
            </a:r>
            <a:r>
              <a:rPr lang="ja-JP" altLang="pt-BR" sz="2800" dirty="0" smtClean="0">
                <a:solidFill>
                  <a:prstClr val="black"/>
                </a:solidFill>
              </a:rPr>
              <a:t>土</a:t>
            </a:r>
            <a:r>
              <a:rPr lang="pt-BR" altLang="ja-JP" sz="2800" dirty="0" smtClean="0">
                <a:solidFill>
                  <a:prstClr val="black"/>
                </a:solidFill>
              </a:rPr>
              <a:t> </a:t>
            </a:r>
            <a:r>
              <a:rPr lang="ja-JP" altLang="pt-BR" sz="2800" dirty="0" smtClean="0">
                <a:solidFill>
                  <a:prstClr val="black"/>
                </a:solidFill>
              </a:rPr>
              <a:t>  </a:t>
            </a:r>
            <a:r>
              <a:rPr lang="ja-JP" altLang="pt-BR" sz="2800" dirty="0">
                <a:solidFill>
                  <a:prstClr val="black"/>
                </a:solidFill>
              </a:rPr>
              <a:t>阳</a:t>
            </a:r>
            <a:r>
              <a:rPr lang="ja-JP" altLang="pt-BR" sz="2800" dirty="0" smtClean="0">
                <a:solidFill>
                  <a:prstClr val="black"/>
                </a:solidFill>
              </a:rPr>
              <a:t>输</a:t>
            </a:r>
            <a:endParaRPr lang="pt-BR" altLang="ja-JP" sz="2800" dirty="0" smtClean="0">
              <a:solidFill>
                <a:prstClr val="black"/>
              </a:solidFill>
            </a:endParaRPr>
          </a:p>
          <a:p>
            <a:pPr defTabSz="2777768"/>
            <a:r>
              <a:rPr lang="pt-BR" altLang="ja-JP" sz="2800" dirty="0" smtClean="0">
                <a:solidFill>
                  <a:prstClr val="black"/>
                </a:solidFill>
              </a:rPr>
              <a:t>            </a:t>
            </a:r>
            <a:r>
              <a:rPr lang="ja-JP" altLang="pt-BR" sz="2800" dirty="0" smtClean="0">
                <a:solidFill>
                  <a:prstClr val="black"/>
                </a:solidFill>
              </a:rPr>
              <a:t>木</a:t>
            </a:r>
            <a:r>
              <a:rPr lang="ja-JP" altLang="pt-BR" sz="2800" dirty="0">
                <a:solidFill>
                  <a:prstClr val="black"/>
                </a:solidFill>
              </a:rPr>
              <a:t>，阴经金，阳经火，阴合水，阳合土</a:t>
            </a:r>
            <a:r>
              <a:rPr lang="ja-JP" altLang="pt-BR" sz="2800" dirty="0" smtClean="0">
                <a:solidFill>
                  <a:prstClr val="black"/>
                </a:solidFill>
              </a:rPr>
              <a:t>”。</a:t>
            </a:r>
            <a:r>
              <a:rPr lang="pt-BR" sz="3600" dirty="0" smtClean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Nan Jing Issue 69 defines the </a:t>
            </a:r>
            <a:r>
              <a:rPr lang="pt-BR" sz="3600" dirty="0" err="1">
                <a:solidFill>
                  <a:prstClr val="black"/>
                </a:solidFill>
              </a:rPr>
              <a:t>rule</a:t>
            </a:r>
            <a:r>
              <a:rPr lang="pt-BR" sz="3600" dirty="0" smtClean="0">
                <a:solidFill>
                  <a:prstClr val="black"/>
                </a:solidFill>
              </a:rPr>
              <a:t>:</a:t>
            </a:r>
          </a:p>
          <a:p>
            <a:pPr defTabSz="2777768"/>
            <a:r>
              <a:rPr lang="pt-BR" sz="3600" dirty="0" smtClean="0">
                <a:solidFill>
                  <a:prstClr val="black"/>
                </a:solidFill>
              </a:rPr>
              <a:t>                </a:t>
            </a:r>
            <a:r>
              <a:rPr lang="pt-BR" sz="3600" dirty="0">
                <a:solidFill>
                  <a:prstClr val="black"/>
                </a:solidFill>
              </a:rPr>
              <a:t>"</a:t>
            </a:r>
            <a:r>
              <a:rPr lang="pt-BR" sz="3600" dirty="0" err="1">
                <a:solidFill>
                  <a:prstClr val="black"/>
                </a:solidFill>
              </a:rPr>
              <a:t>Reinforce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Mother</a:t>
            </a:r>
            <a:r>
              <a:rPr lang="pt-BR" sz="3600" dirty="0">
                <a:solidFill>
                  <a:prstClr val="black"/>
                </a:solidFill>
              </a:rPr>
              <a:t> in </a:t>
            </a:r>
            <a:r>
              <a:rPr lang="pt-BR" sz="3600" dirty="0" err="1">
                <a:solidFill>
                  <a:prstClr val="black"/>
                </a:solidFill>
              </a:rPr>
              <a:t>deficiency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and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sedate</a:t>
            </a:r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err="1">
                <a:solidFill>
                  <a:prstClr val="black"/>
                </a:solidFill>
              </a:rPr>
              <a:t>Son</a:t>
            </a:r>
            <a:r>
              <a:rPr lang="pt-BR" sz="3600" dirty="0">
                <a:solidFill>
                  <a:prstClr val="black"/>
                </a:solidFill>
              </a:rPr>
              <a:t> in </a:t>
            </a:r>
            <a:r>
              <a:rPr lang="pt-BR" sz="3600" dirty="0" err="1">
                <a:solidFill>
                  <a:prstClr val="black"/>
                </a:solidFill>
              </a:rPr>
              <a:t>excess</a:t>
            </a:r>
            <a:r>
              <a:rPr lang="pt-BR" sz="3600" dirty="0" smtClean="0">
                <a:solidFill>
                  <a:prstClr val="black"/>
                </a:solidFill>
              </a:rPr>
              <a:t>.“</a:t>
            </a:r>
          </a:p>
          <a:p>
            <a:pPr defTabSz="2777768"/>
            <a:r>
              <a:rPr lang="pt-BR" sz="3600" dirty="0">
                <a:solidFill>
                  <a:prstClr val="black"/>
                </a:solidFill>
              </a:rPr>
              <a:t> </a:t>
            </a:r>
            <a:r>
              <a:rPr lang="pt-BR" sz="3600" dirty="0" smtClean="0">
                <a:solidFill>
                  <a:prstClr val="black"/>
                </a:solidFill>
              </a:rPr>
              <a:t>         </a:t>
            </a:r>
            <a:r>
              <a:rPr lang="pt-BR" sz="2800" dirty="0" smtClean="0">
                <a:solidFill>
                  <a:prstClr val="black"/>
                </a:solidFill>
              </a:rPr>
              <a:t>           </a:t>
            </a:r>
            <a:r>
              <a:rPr lang="pt-BR" sz="2800" dirty="0">
                <a:solidFill>
                  <a:prstClr val="black"/>
                </a:solidFill>
              </a:rPr>
              <a:t>“</a:t>
            </a:r>
            <a:r>
              <a:rPr lang="ja-JP" altLang="pt-BR" sz="2800" dirty="0">
                <a:solidFill>
                  <a:prstClr val="black"/>
                </a:solidFill>
              </a:rPr>
              <a:t>六十九难曰 </a:t>
            </a:r>
            <a:r>
              <a:rPr lang="pt-BR" altLang="ja-JP" sz="2800" dirty="0">
                <a:solidFill>
                  <a:prstClr val="black"/>
                </a:solidFill>
              </a:rPr>
              <a:t>: ...</a:t>
            </a:r>
            <a:r>
              <a:rPr lang="ja-JP" altLang="pt-BR" sz="2800" dirty="0">
                <a:solidFill>
                  <a:prstClr val="black"/>
                </a:solidFill>
              </a:rPr>
              <a:t>虚者补其母，实者泻其子，当先补之，然后泻之”。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74845" y="15698044"/>
            <a:ext cx="79863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6600" b="1" kern="0" dirty="0">
                <a:solidFill>
                  <a:srgbClr val="F79646">
                    <a:lumMod val="50000"/>
                  </a:srgbClr>
                </a:solidFill>
              </a:rPr>
              <a:t>W</a:t>
            </a:r>
            <a:r>
              <a:rPr lang="en-US" sz="3600" kern="0" dirty="0">
                <a:solidFill>
                  <a:prstClr val="black"/>
                </a:solidFill>
              </a:rPr>
              <a:t>e analyzed the "Acupuncture and </a:t>
            </a:r>
            <a:r>
              <a:rPr lang="en-US" sz="3600" kern="0" dirty="0" err="1">
                <a:solidFill>
                  <a:prstClr val="black"/>
                </a:solidFill>
              </a:rPr>
              <a:t>Moxibustion</a:t>
            </a:r>
            <a:r>
              <a:rPr lang="en-US" sz="3600" kern="0" dirty="0">
                <a:solidFill>
                  <a:prstClr val="black"/>
                </a:solidFill>
              </a:rPr>
              <a:t> Method for Treating Patterns of Diseases of the 5 </a:t>
            </a:r>
            <a:r>
              <a:rPr lang="en-US" sz="3600" kern="0" dirty="0" err="1">
                <a:solidFill>
                  <a:prstClr val="black"/>
                </a:solidFill>
              </a:rPr>
              <a:t>Zang</a:t>
            </a:r>
            <a:r>
              <a:rPr lang="en-US" sz="3600" kern="0" dirty="0">
                <a:solidFill>
                  <a:prstClr val="black"/>
                </a:solidFill>
              </a:rPr>
              <a:t> during the Four Seasons"  (</a:t>
            </a:r>
            <a:r>
              <a:rPr lang="zh-CN" altLang="pt-BR" sz="3600" kern="0" dirty="0">
                <a:solidFill>
                  <a:prstClr val="black"/>
                </a:solidFill>
              </a:rPr>
              <a:t>五脏病证的四时针灸方法</a:t>
            </a:r>
            <a:r>
              <a:rPr lang="en-US" sz="3600" kern="0" dirty="0">
                <a:solidFill>
                  <a:prstClr val="black"/>
                </a:solidFill>
              </a:rPr>
              <a:t>) described in roll 6 of the Pulse Classic by Wang </a:t>
            </a:r>
            <a:r>
              <a:rPr lang="en-US" sz="3600" kern="0" dirty="0" err="1">
                <a:solidFill>
                  <a:prstClr val="black"/>
                </a:solidFill>
              </a:rPr>
              <a:t>Shuhe</a:t>
            </a:r>
            <a:r>
              <a:rPr lang="en-US" sz="3600" kern="0" dirty="0">
                <a:solidFill>
                  <a:prstClr val="black"/>
                </a:solidFill>
              </a:rPr>
              <a:t>- </a:t>
            </a:r>
            <a:r>
              <a:rPr lang="zh-CN" altLang="pt-BR" sz="3600" kern="0" dirty="0">
                <a:solidFill>
                  <a:prstClr val="black"/>
                </a:solidFill>
              </a:rPr>
              <a:t>王叔和</a:t>
            </a:r>
            <a:r>
              <a:rPr lang="pt-BR" altLang="zh-CN" sz="3600" kern="0" dirty="0">
                <a:solidFill>
                  <a:prstClr val="black"/>
                </a:solidFill>
              </a:rPr>
              <a:t>《</a:t>
            </a:r>
            <a:r>
              <a:rPr lang="zh-CN" altLang="pt-BR" sz="3600" kern="0" dirty="0">
                <a:solidFill>
                  <a:prstClr val="black"/>
                </a:solidFill>
              </a:rPr>
              <a:t>脉经</a:t>
            </a:r>
            <a:r>
              <a:rPr lang="en-US" sz="3600" kern="0" dirty="0">
                <a:solidFill>
                  <a:prstClr val="black"/>
                </a:solidFill>
              </a:rPr>
              <a:t>·</a:t>
            </a:r>
            <a:r>
              <a:rPr lang="zh-CN" altLang="pt-BR" sz="3600" kern="0" dirty="0">
                <a:solidFill>
                  <a:prstClr val="black"/>
                </a:solidFill>
              </a:rPr>
              <a:t>卷六</a:t>
            </a:r>
            <a:r>
              <a:rPr lang="pt-BR" altLang="zh-CN" sz="3600" kern="0" dirty="0">
                <a:solidFill>
                  <a:prstClr val="black"/>
                </a:solidFill>
              </a:rPr>
              <a:t>》 </a:t>
            </a:r>
            <a:r>
              <a:rPr lang="en-US" sz="3600" kern="0" dirty="0">
                <a:solidFill>
                  <a:prstClr val="black"/>
                </a:solidFill>
              </a:rPr>
              <a:t>and the acupuncture method described in chapter </a:t>
            </a:r>
            <a:r>
              <a:rPr lang="pt-BR" altLang="zh-CN" sz="3600" kern="0" dirty="0">
                <a:solidFill>
                  <a:prstClr val="black"/>
                </a:solidFill>
              </a:rPr>
              <a:t>《</a:t>
            </a:r>
            <a:r>
              <a:rPr lang="zh-CN" altLang="pt-BR" sz="3600" kern="0" dirty="0">
                <a:solidFill>
                  <a:prstClr val="black"/>
                </a:solidFill>
              </a:rPr>
              <a:t>十二经病井荥俞经合补虚泻实</a:t>
            </a:r>
            <a:r>
              <a:rPr lang="pt-BR" altLang="zh-CN" sz="3600" kern="0" dirty="0">
                <a:solidFill>
                  <a:prstClr val="black"/>
                </a:solidFill>
              </a:rPr>
              <a:t>》</a:t>
            </a:r>
            <a:r>
              <a:rPr lang="en-US" sz="3600" kern="0" dirty="0">
                <a:solidFill>
                  <a:prstClr val="black"/>
                </a:solidFill>
              </a:rPr>
              <a:t>of the work Collection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77" y="31864710"/>
            <a:ext cx="23906656" cy="961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151470" y="26931292"/>
            <a:ext cx="13510683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1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category of Five Transport Points (</a:t>
            </a:r>
            <a:r>
              <a:rPr lang="zh-CN" altLang="pt-BR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五输穴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Wu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Shu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Xue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has been used in the construction and design of distinct acupuncture treatment methods throughout history that emerged from different interpretations of the fundamental theories of </a:t>
            </a:r>
            <a:r>
              <a:rPr lang="pt-BR" altLang="zh-CN" sz="36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pt-BR" sz="36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黄帝内经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Huangdi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Neijing</a:t>
            </a:r>
            <a:r>
              <a:rPr lang="pt-BR" altLang="zh-CN" sz="36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The Yellow Emperor‘s Canon of 81 Difficult Issues </a:t>
            </a:r>
            <a:r>
              <a:rPr lang="pt-BR" altLang="zh-CN" sz="36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pt-BR" sz="36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黄帝八十一难经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Huangdi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Bashiyi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NanJing</a:t>
            </a:r>
            <a:r>
              <a:rPr lang="pt-BR" altLang="zh-CN" sz="36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We found that Wang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Shuhe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王叔和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changes the prescription and method of stimulation using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tonification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or sedation of a pair of point selected from the 5 transport points during the 5 Seasons. The acupuncture </a:t>
            </a:r>
          </a:p>
          <a:p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method developed by 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Gao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Wu </a:t>
            </a:r>
            <a:r>
              <a:rPr lang="en-US" sz="3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高武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advocates the use o acupuncture  methods</a:t>
            </a:r>
            <a:endParaRPr lang="pt-BR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174845" y="40466189"/>
            <a:ext cx="287714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777768"/>
            <a:r>
              <a:rPr lang="pt-BR" sz="2800" b="1" u="sng" dirty="0" smtClean="0">
                <a:solidFill>
                  <a:srgbClr val="C0504D">
                    <a:lumMod val="50000"/>
                  </a:srgbClr>
                </a:solidFill>
              </a:rPr>
              <a:t>: </a:t>
            </a:r>
            <a:r>
              <a:rPr lang="pt-BR" sz="2800" b="1" u="sng" dirty="0">
                <a:solidFill>
                  <a:srgbClr val="C0504D">
                    <a:lumMod val="50000"/>
                  </a:srgbClr>
                </a:solidFill>
              </a:rPr>
              <a:t/>
            </a:r>
            <a:br>
              <a:rPr lang="pt-BR" sz="2800" b="1" u="sng" dirty="0">
                <a:solidFill>
                  <a:srgbClr val="C0504D">
                    <a:lumMod val="50000"/>
                  </a:srgbClr>
                </a:solidFill>
              </a:rPr>
            </a:br>
            <a:r>
              <a:rPr lang="pt-BR" sz="2800" b="1" dirty="0">
                <a:solidFill>
                  <a:srgbClr val="C0504D">
                    <a:lumMod val="50000"/>
                  </a:srgbClr>
                </a:solidFill>
              </a:rPr>
              <a:t>1 - 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Park, </a:t>
            </a:r>
            <a:r>
              <a:rPr lang="en-US" sz="2800" b="1" dirty="0" err="1">
                <a:solidFill>
                  <a:srgbClr val="C0504D">
                    <a:lumMod val="50000"/>
                  </a:srgbClr>
                </a:solidFill>
              </a:rPr>
              <a:t>Manyong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 &amp; Kim, </a:t>
            </a:r>
            <a:r>
              <a:rPr lang="en-US" sz="2800" b="1" dirty="0" err="1">
                <a:solidFill>
                  <a:srgbClr val="C0504D">
                    <a:lumMod val="50000"/>
                  </a:srgbClr>
                </a:solidFill>
              </a:rPr>
              <a:t>Sungchul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. (2015). A Modern Clinical Approach of the Traditional Korean </a:t>
            </a:r>
            <a:r>
              <a:rPr lang="en-US" sz="2800" b="1" dirty="0" err="1">
                <a:solidFill>
                  <a:srgbClr val="C0504D">
                    <a:lumMod val="50000"/>
                  </a:srgbClr>
                </a:solidFill>
              </a:rPr>
              <a:t>Saam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 Acupuncture. </a:t>
            </a:r>
            <a:r>
              <a:rPr lang="en-US" sz="3200" b="1" dirty="0">
                <a:solidFill>
                  <a:srgbClr val="C0504D">
                    <a:lumMod val="50000"/>
                  </a:srgbClr>
                </a:solidFill>
              </a:rPr>
              <a:t>Evidence-based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 complementary and alternative medicine : </a:t>
            </a:r>
            <a:r>
              <a:rPr lang="en-US" sz="2800" b="1" dirty="0" err="1">
                <a:solidFill>
                  <a:srgbClr val="C0504D">
                    <a:lumMod val="50000"/>
                  </a:srgbClr>
                </a:solidFill>
              </a:rPr>
              <a:t>eCAM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. 2015. 703439. 10.1155/2015/703439. </a:t>
            </a:r>
            <a:br>
              <a:rPr lang="en-US" sz="2800" b="1" dirty="0">
                <a:solidFill>
                  <a:srgbClr val="C0504D">
                    <a:lumMod val="50000"/>
                  </a:srgbClr>
                </a:solidFill>
              </a:rPr>
            </a:b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2- Kwon, </a:t>
            </a:r>
            <a:r>
              <a:rPr lang="en-US" sz="2800" b="1" dirty="0" err="1">
                <a:solidFill>
                  <a:srgbClr val="C0504D">
                    <a:lumMod val="50000"/>
                  </a:srgbClr>
                </a:solidFill>
              </a:rPr>
              <a:t>Hyo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-Jung &amp; Kim, Yong-Suk. (2015). General Guide for Korean Acupuncture &amp; </a:t>
            </a:r>
            <a:r>
              <a:rPr lang="en-US" sz="2800" b="1" dirty="0" err="1">
                <a:solidFill>
                  <a:srgbClr val="C0504D">
                    <a:lumMod val="50000"/>
                  </a:srgbClr>
                </a:solidFill>
              </a:rPr>
              <a:t>Moxibustion</a:t>
            </a: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. Open Journal of Immunology. 05. 90-103. 10.4236/oji.2015.53010.</a:t>
            </a:r>
            <a:br>
              <a:rPr lang="en-US" sz="2800" b="1" dirty="0">
                <a:solidFill>
                  <a:srgbClr val="C0504D">
                    <a:lumMod val="50000"/>
                  </a:srgbClr>
                </a:solidFill>
              </a:rPr>
            </a:b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3 - </a:t>
            </a:r>
            <a:r>
              <a:rPr lang="pt-BR" altLang="zh-CN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pt-BR" sz="2800" b="1" dirty="0">
                <a:solidFill>
                  <a:srgbClr val="C0504D">
                    <a:lumMod val="50000"/>
                  </a:srgbClr>
                </a:solidFill>
              </a:rPr>
              <a:t>古今针灸治验精华 </a:t>
            </a:r>
            <a:r>
              <a:rPr lang="pt-BR" altLang="zh-CN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pt-BR" sz="2800" b="1" dirty="0">
                <a:solidFill>
                  <a:srgbClr val="C0504D">
                    <a:lumMod val="50000"/>
                  </a:srgbClr>
                </a:solidFill>
              </a:rPr>
              <a:t>陈克正 </a:t>
            </a:r>
            <a:r>
              <a:rPr lang="pt-BR" altLang="zh-CN" sz="2800" b="1" dirty="0">
                <a:solidFill>
                  <a:srgbClr val="C0504D">
                    <a:lumMod val="50000"/>
                  </a:srgbClr>
                </a:solidFill>
              </a:rPr>
              <a:t>- </a:t>
            </a:r>
            <a:r>
              <a:rPr lang="zh-CN" altLang="pt-BR" sz="2800" b="1" dirty="0">
                <a:solidFill>
                  <a:srgbClr val="C0504D">
                    <a:lumMod val="50000"/>
                  </a:srgbClr>
                </a:solidFill>
              </a:rPr>
              <a:t>中国中医药出版社</a:t>
            </a:r>
            <a:r>
              <a:rPr lang="pt-BR" altLang="zh-CN" sz="2800" b="1" dirty="0">
                <a:solidFill>
                  <a:srgbClr val="C0504D">
                    <a:lumMod val="50000"/>
                  </a:srgbClr>
                </a:solidFill>
              </a:rPr>
              <a:t>, 2012, p.59 </a:t>
            </a:r>
            <a:br>
              <a:rPr lang="pt-BR" altLang="zh-CN" sz="2800" b="1" dirty="0">
                <a:solidFill>
                  <a:srgbClr val="C0504D">
                    <a:lumMod val="50000"/>
                  </a:srgbClr>
                </a:solidFill>
              </a:rPr>
            </a:br>
            <a:r>
              <a:rPr lang="pt-BR" altLang="zh-CN" sz="2800" b="1" dirty="0">
                <a:solidFill>
                  <a:srgbClr val="C0504D">
                    <a:lumMod val="50000"/>
                  </a:srgbClr>
                </a:solidFill>
              </a:rPr>
              <a:t>4 -  Ctext.org. (2017). </a:t>
            </a:r>
            <a:r>
              <a:rPr lang="zh-CN" altLang="pt-BR" sz="2800" b="1" dirty="0">
                <a:solidFill>
                  <a:srgbClr val="C0504D">
                    <a:lumMod val="50000"/>
                  </a:srgbClr>
                </a:solidFill>
              </a:rPr>
              <a:t>针灸聚英 </a:t>
            </a:r>
            <a:r>
              <a:rPr lang="pt-BR" altLang="zh-CN" sz="2800" b="1" dirty="0">
                <a:solidFill>
                  <a:srgbClr val="C0504D">
                    <a:lumMod val="50000"/>
                  </a:srgbClr>
                </a:solidFill>
              </a:rPr>
              <a:t>: </a:t>
            </a:r>
            <a:r>
              <a:rPr lang="zh-CN" altLang="pt-BR" sz="2800" b="1" dirty="0">
                <a:solidFill>
                  <a:srgbClr val="C0504D">
                    <a:lumMod val="50000"/>
                  </a:srgbClr>
                </a:solidFill>
              </a:rPr>
              <a:t>卷二 </a:t>
            </a:r>
            <a:r>
              <a:rPr lang="pt-BR" altLang="zh-CN" sz="2800" b="1" dirty="0">
                <a:solidFill>
                  <a:srgbClr val="C0504D">
                    <a:lumMod val="50000"/>
                  </a:srgbClr>
                </a:solidFill>
              </a:rPr>
              <a:t>- Chinese Text Project. [online] Available at: http://ctext.org/wiki.pl?if=en&amp;chapter=509040&amp;remap=gb#p54</a:t>
            </a:r>
            <a:endParaRPr lang="pt-BR" sz="2800" b="1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04" y="14734432"/>
            <a:ext cx="382270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6" y="25788292"/>
            <a:ext cx="7645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3124860" y="216324"/>
            <a:ext cx="25756502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 smtClean="0"/>
              <a:t>2017  </a:t>
            </a:r>
            <a:r>
              <a:rPr lang="pt-BR" sz="5400" b="1" dirty="0" err="1" smtClean="0"/>
              <a:t>Annual</a:t>
            </a:r>
            <a:r>
              <a:rPr lang="pt-BR" sz="5400" b="1" dirty="0" smtClean="0"/>
              <a:t>  </a:t>
            </a:r>
            <a:r>
              <a:rPr lang="pt-BR" sz="5400" b="1" dirty="0" err="1" smtClean="0"/>
              <a:t>Conference</a:t>
            </a:r>
            <a:r>
              <a:rPr lang="pt-BR" sz="5400" b="1" dirty="0" smtClean="0"/>
              <a:t>   </a:t>
            </a:r>
            <a:r>
              <a:rPr lang="pt-BR" sz="5400" b="1" dirty="0" err="1" smtClean="0"/>
              <a:t>of</a:t>
            </a:r>
            <a:r>
              <a:rPr lang="pt-BR" sz="5400" b="1" dirty="0" smtClean="0"/>
              <a:t>  China  </a:t>
            </a:r>
            <a:r>
              <a:rPr lang="pt-BR" sz="5400" b="1" dirty="0" err="1" smtClean="0"/>
              <a:t>Association</a:t>
            </a:r>
            <a:r>
              <a:rPr lang="pt-BR" sz="5400" b="1" dirty="0" smtClean="0"/>
              <a:t>  </a:t>
            </a:r>
            <a:r>
              <a:rPr lang="pt-BR" sz="5400" b="1" dirty="0" err="1" smtClean="0"/>
              <a:t>of</a:t>
            </a:r>
            <a:r>
              <a:rPr lang="pt-BR" sz="5400" b="1" dirty="0" smtClean="0"/>
              <a:t>  </a:t>
            </a:r>
            <a:r>
              <a:rPr lang="pt-BR" sz="5400" b="1" dirty="0" err="1" smtClean="0"/>
              <a:t>Acupuncture</a:t>
            </a:r>
            <a:r>
              <a:rPr lang="pt-BR" sz="5400" b="1" dirty="0" smtClean="0"/>
              <a:t>  &amp;  </a:t>
            </a:r>
            <a:r>
              <a:rPr lang="pt-BR" sz="5400" b="1" dirty="0" err="1" smtClean="0"/>
              <a:t>Moxibustion</a:t>
            </a:r>
            <a:endParaRPr lang="pt-BR" sz="5400" b="1" dirty="0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541" y="7921180"/>
            <a:ext cx="6054745" cy="482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74" y="808608"/>
            <a:ext cx="4634134" cy="621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1661" y="1805262"/>
            <a:ext cx="5498349" cy="323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3639952" y="5010737"/>
            <a:ext cx="221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Gabriola" pitchFamily="82" charset="0"/>
                <a:cs typeface="Angsana New" pitchFamily="18" charset="-34"/>
              </a:rPr>
              <a:t>CEATA</a:t>
            </a:r>
            <a:endParaRPr lang="pt-BR" sz="3600" b="1" dirty="0">
              <a:latin typeface="Gabriola" pitchFamily="82" charset="0"/>
              <a:cs typeface="Angsana New" pitchFamily="18" charset="-34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0297369" y="1080420"/>
            <a:ext cx="1173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DEC 2 – 4 ,      2017 </a:t>
            </a:r>
            <a:r>
              <a:rPr lang="pt-BR" sz="3200" dirty="0" err="1" smtClean="0">
                <a:solidFill>
                  <a:schemeClr val="accent6">
                    <a:lumMod val="50000"/>
                  </a:schemeClr>
                </a:solidFill>
              </a:rPr>
              <a:t>Loong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 Palace Hotel &amp; Resort, Beijing China</a:t>
            </a:r>
            <a:endParaRPr lang="pt-B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74845" y="33733067"/>
            <a:ext cx="87009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aiming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tonify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deficiency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sedate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excess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basis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either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depletion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repletion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generation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cycle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ja-JP" altLang="pt-BR" sz="3600" dirty="0" smtClean="0">
                <a:latin typeface="Times New Roman" pitchFamily="18" charset="0"/>
                <a:cs typeface="Times New Roman" pitchFamily="18" charset="0"/>
              </a:rPr>
              <a:t>生</a:t>
            </a:r>
            <a:r>
              <a:rPr lang="pt-BR" altLang="ja-JP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Shen）and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Saam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further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developed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method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Gaowu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adding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cycle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ja-JP" altLang="pt-BR" sz="3600" dirty="0" smtClean="0">
                <a:latin typeface="Times New Roman" pitchFamily="18" charset="0"/>
                <a:cs typeface="Times New Roman" pitchFamily="18" charset="0"/>
              </a:rPr>
              <a:t>克</a:t>
            </a:r>
            <a:r>
              <a:rPr lang="pt-BR" altLang="ja-JP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basis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Gao-Wu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Zhang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Shi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Xian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treatment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Saam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added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role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governor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notion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originated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50th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75th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issues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Yellow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Emperor’s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Canon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81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Difficult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Issues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《</a:t>
            </a:r>
            <a:r>
              <a:rPr lang="ja-JP" altLang="pt-BR" sz="3600" dirty="0" smtClean="0">
                <a:latin typeface="Times New Roman" pitchFamily="18" charset="0"/>
                <a:cs typeface="Times New Roman" pitchFamily="18" charset="0"/>
              </a:rPr>
              <a:t>黄帝八十一难经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Huangdi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Bashiyi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 err="1" smtClean="0">
                <a:latin typeface="Times New Roman" pitchFamily="18" charset="0"/>
                <a:cs typeface="Times New Roman" pitchFamily="18" charset="0"/>
              </a:rPr>
              <a:t>NanJing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29576" y="21186135"/>
            <a:ext cx="81412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3600" kern="0" dirty="0">
                <a:solidFill>
                  <a:prstClr val="black"/>
                </a:solidFill>
              </a:rPr>
              <a:t>of gems in  </a:t>
            </a:r>
            <a:r>
              <a:rPr lang="en-US" sz="3600" kern="0" dirty="0" err="1">
                <a:solidFill>
                  <a:prstClr val="black"/>
                </a:solidFill>
              </a:rPr>
              <a:t>Acu</a:t>
            </a:r>
            <a:r>
              <a:rPr lang="en-US" sz="3600" kern="0" dirty="0">
                <a:solidFill>
                  <a:prstClr val="black"/>
                </a:solidFill>
              </a:rPr>
              <a:t>- </a:t>
            </a:r>
            <a:r>
              <a:rPr lang="en-US" sz="3600" kern="0" dirty="0" err="1">
                <a:solidFill>
                  <a:prstClr val="black"/>
                </a:solidFill>
              </a:rPr>
              <a:t>Moxibustion</a:t>
            </a:r>
            <a:r>
              <a:rPr lang="en-US" sz="3600" kern="0" dirty="0">
                <a:solidFill>
                  <a:prstClr val="black"/>
                </a:solidFill>
              </a:rPr>
              <a:t> </a:t>
            </a:r>
            <a:r>
              <a:rPr lang="pt-BR" altLang="zh-CN" sz="3600" kern="0" dirty="0">
                <a:solidFill>
                  <a:prstClr val="black"/>
                </a:solidFill>
              </a:rPr>
              <a:t>《</a:t>
            </a:r>
            <a:r>
              <a:rPr lang="zh-CN" altLang="pt-BR" sz="3600" kern="0" dirty="0">
                <a:solidFill>
                  <a:prstClr val="black"/>
                </a:solidFill>
              </a:rPr>
              <a:t>针灸聚英</a:t>
            </a:r>
            <a:r>
              <a:rPr lang="en-US" sz="3600" kern="0" dirty="0">
                <a:solidFill>
                  <a:prstClr val="black"/>
                </a:solidFill>
              </a:rPr>
              <a:t>- </a:t>
            </a:r>
            <a:r>
              <a:rPr lang="en-US" sz="3600" kern="0" dirty="0" err="1">
                <a:solidFill>
                  <a:prstClr val="black"/>
                </a:solidFill>
              </a:rPr>
              <a:t>Zhenjiu</a:t>
            </a:r>
            <a:r>
              <a:rPr lang="en-US" sz="3600" kern="0" dirty="0">
                <a:solidFill>
                  <a:prstClr val="black"/>
                </a:solidFill>
              </a:rPr>
              <a:t> </a:t>
            </a:r>
            <a:r>
              <a:rPr lang="en-US" sz="3600" kern="0" dirty="0" err="1">
                <a:solidFill>
                  <a:prstClr val="black"/>
                </a:solidFill>
              </a:rPr>
              <a:t>juying</a:t>
            </a:r>
            <a:r>
              <a:rPr lang="pt-BR" altLang="zh-CN" sz="3600" kern="0" dirty="0">
                <a:solidFill>
                  <a:prstClr val="black"/>
                </a:solidFill>
              </a:rPr>
              <a:t>》</a:t>
            </a:r>
            <a:r>
              <a:rPr lang="en-US" sz="3600" kern="0" dirty="0">
                <a:solidFill>
                  <a:prstClr val="black"/>
                </a:solidFill>
              </a:rPr>
              <a:t> written by </a:t>
            </a:r>
            <a:r>
              <a:rPr lang="en-US" sz="3600" kern="0" dirty="0" err="1">
                <a:solidFill>
                  <a:prstClr val="black"/>
                </a:solidFill>
              </a:rPr>
              <a:t>Gao</a:t>
            </a:r>
            <a:r>
              <a:rPr lang="en-US" sz="3600" kern="0" dirty="0">
                <a:solidFill>
                  <a:prstClr val="black"/>
                </a:solidFill>
              </a:rPr>
              <a:t> Wu </a:t>
            </a:r>
            <a:r>
              <a:rPr lang="zh-CN" altLang="pt-BR" sz="3600" kern="0" dirty="0">
                <a:solidFill>
                  <a:prstClr val="black"/>
                </a:solidFill>
              </a:rPr>
              <a:t>高武</a:t>
            </a:r>
            <a:r>
              <a:rPr lang="en-US" sz="3600" kern="0" dirty="0">
                <a:solidFill>
                  <a:prstClr val="black"/>
                </a:solidFill>
              </a:rPr>
              <a:t> and the 4 points Method (also known as "8 Needles Method“) described by </a:t>
            </a:r>
            <a:r>
              <a:rPr lang="en-US" sz="3600" kern="0" dirty="0" err="1">
                <a:solidFill>
                  <a:prstClr val="black"/>
                </a:solidFill>
              </a:rPr>
              <a:t>Saam</a:t>
            </a:r>
            <a:r>
              <a:rPr lang="en-US" sz="3600" kern="0" dirty="0">
                <a:solidFill>
                  <a:prstClr val="black"/>
                </a:solidFill>
              </a:rPr>
              <a:t> (or </a:t>
            </a:r>
            <a:r>
              <a:rPr lang="en-US" sz="3600" kern="0" dirty="0" err="1">
                <a:solidFill>
                  <a:prstClr val="black"/>
                </a:solidFill>
              </a:rPr>
              <a:t>Sheyan</a:t>
            </a:r>
            <a:r>
              <a:rPr lang="en-US" sz="3600" kern="0" dirty="0">
                <a:solidFill>
                  <a:prstClr val="black"/>
                </a:solidFill>
              </a:rPr>
              <a:t> -</a:t>
            </a:r>
            <a:r>
              <a:rPr lang="zh-CN" altLang="pt-BR" sz="3600" kern="0" dirty="0">
                <a:solidFill>
                  <a:prstClr val="black"/>
                </a:solidFill>
              </a:rPr>
              <a:t>舍岩</a:t>
            </a:r>
            <a:r>
              <a:rPr lang="en-US" sz="3600" kern="0" dirty="0">
                <a:solidFill>
                  <a:prstClr val="black"/>
                </a:solidFill>
              </a:rPr>
              <a:t>) in his work Essential Rhymes on Acupuncture and </a:t>
            </a:r>
            <a:r>
              <a:rPr lang="en-US" sz="3600" kern="0" dirty="0" err="1">
                <a:solidFill>
                  <a:prstClr val="black"/>
                </a:solidFill>
              </a:rPr>
              <a:t>Moxibustion</a:t>
            </a:r>
            <a:r>
              <a:rPr lang="en-US" sz="3600" kern="0" dirty="0">
                <a:solidFill>
                  <a:prstClr val="black"/>
                </a:solidFill>
              </a:rPr>
              <a:t> by Master </a:t>
            </a:r>
            <a:r>
              <a:rPr lang="en-US" sz="3600" kern="0" dirty="0" err="1" smtClean="0">
                <a:solidFill>
                  <a:prstClr val="black"/>
                </a:solidFill>
              </a:rPr>
              <a:t>Saam</a:t>
            </a:r>
            <a:r>
              <a:rPr lang="pt-BR" altLang="zh-CN" sz="3600" kern="0" dirty="0" smtClean="0">
                <a:solidFill>
                  <a:prstClr val="black"/>
                </a:solidFill>
              </a:rPr>
              <a:t>《</a:t>
            </a:r>
            <a:r>
              <a:rPr lang="zh-CN" altLang="pt-BR" sz="3600" kern="0" dirty="0" smtClean="0">
                <a:solidFill>
                  <a:prstClr val="black"/>
                </a:solidFill>
              </a:rPr>
              <a:t>舍</a:t>
            </a:r>
            <a:r>
              <a:rPr lang="zh-CN" altLang="pt-BR" sz="3600" kern="0" dirty="0">
                <a:solidFill>
                  <a:prstClr val="black"/>
                </a:solidFill>
              </a:rPr>
              <a:t>岩道人针灸要诀</a:t>
            </a:r>
            <a:r>
              <a:rPr lang="en-US" sz="3600" kern="0" dirty="0">
                <a:solidFill>
                  <a:prstClr val="black"/>
                </a:solidFill>
              </a:rPr>
              <a:t> - </a:t>
            </a:r>
            <a:r>
              <a:rPr lang="en-US" sz="3600" kern="0" dirty="0" err="1">
                <a:solidFill>
                  <a:prstClr val="black"/>
                </a:solidFill>
              </a:rPr>
              <a:t>Sheyan</a:t>
            </a:r>
            <a:r>
              <a:rPr lang="en-US" sz="3600" kern="0" dirty="0">
                <a:solidFill>
                  <a:prstClr val="black"/>
                </a:solidFill>
              </a:rPr>
              <a:t> </a:t>
            </a:r>
            <a:r>
              <a:rPr lang="en-US" sz="3600" kern="0" dirty="0" err="1">
                <a:solidFill>
                  <a:prstClr val="black"/>
                </a:solidFill>
              </a:rPr>
              <a:t>Daoren</a:t>
            </a:r>
            <a:r>
              <a:rPr lang="en-US" sz="3600" kern="0" dirty="0">
                <a:solidFill>
                  <a:prstClr val="black"/>
                </a:solidFill>
              </a:rPr>
              <a:t> </a:t>
            </a:r>
            <a:r>
              <a:rPr lang="en-US" sz="3600" kern="0" dirty="0" err="1">
                <a:solidFill>
                  <a:prstClr val="black"/>
                </a:solidFill>
              </a:rPr>
              <a:t>Zhenjiu</a:t>
            </a:r>
            <a:r>
              <a:rPr lang="en-US" sz="3600" kern="0" dirty="0">
                <a:solidFill>
                  <a:prstClr val="black"/>
                </a:solidFill>
              </a:rPr>
              <a:t> </a:t>
            </a:r>
            <a:r>
              <a:rPr lang="en-US" sz="3600" kern="0" dirty="0" err="1">
                <a:solidFill>
                  <a:prstClr val="black"/>
                </a:solidFill>
              </a:rPr>
              <a:t>Yaojue</a:t>
            </a:r>
            <a:r>
              <a:rPr lang="pt-BR" altLang="zh-CN" sz="3600" kern="0" dirty="0">
                <a:solidFill>
                  <a:prstClr val="black"/>
                </a:solidFill>
              </a:rPr>
              <a:t>》</a:t>
            </a:r>
            <a:r>
              <a:rPr lang="en-US" sz="1600" kern="0" dirty="0">
                <a:solidFill>
                  <a:prstClr val="black"/>
                </a:solidFill>
              </a:rPr>
              <a:t>. </a:t>
            </a:r>
            <a:endParaRPr lang="pt-BR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81" y="12025636"/>
            <a:ext cx="29242658" cy="2193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806</Words>
  <Application>Microsoft Office PowerPoint</Application>
  <PresentationFormat>Personalizar</PresentationFormat>
  <Paragraphs>38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9" baseType="lpstr">
      <vt:lpstr>ＭＳ Ｐゴシック</vt:lpstr>
      <vt:lpstr>宋体</vt:lpstr>
      <vt:lpstr>Angsana New</vt:lpstr>
      <vt:lpstr>Arial</vt:lpstr>
      <vt:lpstr>Calibri</vt:lpstr>
      <vt:lpstr>Gabriola</vt:lpstr>
      <vt:lpstr>Times New Roman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Andrada</dc:creator>
  <cp:lastModifiedBy>Usuário do Windows</cp:lastModifiedBy>
  <cp:revision>33</cp:revision>
  <dcterms:created xsi:type="dcterms:W3CDTF">2017-11-14T14:18:15Z</dcterms:created>
  <dcterms:modified xsi:type="dcterms:W3CDTF">2020-12-14T18:26:33Z</dcterms:modified>
</cp:coreProperties>
</file>